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263" r:id="rId2"/>
    <p:sldId id="271" r:id="rId3"/>
    <p:sldId id="272" r:id="rId4"/>
    <p:sldId id="270" r:id="rId5"/>
    <p:sldId id="273" r:id="rId6"/>
    <p:sldId id="276" r:id="rId7"/>
    <p:sldId id="283" r:id="rId8"/>
    <p:sldId id="284" r:id="rId9"/>
    <p:sldId id="280" r:id="rId10"/>
    <p:sldId id="285" r:id="rId11"/>
    <p:sldId id="286" r:id="rId12"/>
    <p:sldId id="288" r:id="rId13"/>
    <p:sldId id="287" r:id="rId14"/>
    <p:sldId id="289" r:id="rId15"/>
    <p:sldId id="268" r:id="rId16"/>
  </p:sldIdLst>
  <p:sldSz cx="9144000" cy="5143500" type="screen16x9"/>
  <p:notesSz cx="6797675" cy="9928225"/>
  <p:defaultTextStyle>
    <a:defPPr>
      <a:defRPr lang="en-GB"/>
    </a:defPPr>
    <a:lvl1pPr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25178" indent="31731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851942" indent="61873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278703" indent="92016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705470" indent="122159" algn="l" defTabSz="851942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4536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1442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198350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5257" algn="l" defTabSz="913814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E52EB3-C8A1-45DD-8755-F92B7B5455BE}">
          <p14:sldIdLst>
            <p14:sldId id="263"/>
            <p14:sldId id="271"/>
            <p14:sldId id="272"/>
            <p14:sldId id="270"/>
            <p14:sldId id="273"/>
            <p14:sldId id="276"/>
            <p14:sldId id="283"/>
            <p14:sldId id="284"/>
            <p14:sldId id="280"/>
            <p14:sldId id="285"/>
            <p14:sldId id="286"/>
            <p14:sldId id="288"/>
            <p14:sldId id="287"/>
            <p14:sldId id="28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721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D3E"/>
    <a:srgbClr val="13022D"/>
    <a:srgbClr val="120228"/>
    <a:srgbClr val="14022E"/>
    <a:srgbClr val="000000"/>
    <a:srgbClr val="FFFFFF"/>
    <a:srgbClr val="A6A6A6"/>
    <a:srgbClr val="CE2256"/>
    <a:srgbClr val="005C7E"/>
    <a:srgbClr val="F58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3728" autoAdjust="0"/>
  </p:normalViewPr>
  <p:slideViewPr>
    <p:cSldViewPr snapToObjects="1">
      <p:cViewPr varScale="1">
        <p:scale>
          <a:sx n="95" d="100"/>
          <a:sy n="95" d="100"/>
        </p:scale>
        <p:origin x="1354" y="62"/>
      </p:cViewPr>
      <p:guideLst>
        <p:guide orient="horz" pos="2041"/>
        <p:guide pos="2721"/>
        <p:guide orient="horz" pos="1620"/>
        <p:guide pos="2879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3084" y="6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6AB50C-6ECD-43A2-BB4B-9BB9685224CD}" type="datetime1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AD9203-612B-4DA4-921D-5039DF7F7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791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C3F846-2128-46B4-B255-6D1C5A8C5AD9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5338" y="742950"/>
            <a:ext cx="5207000" cy="293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2575" y="3870325"/>
            <a:ext cx="6232525" cy="5313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03C9E-463D-47B2-8BF7-CCC2C082E4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11623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5178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51942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78703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05470" algn="l" defTabSz="8519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131928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8312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4699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1085" algn="l" defTabSz="8527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9FB73B1-ADD0-482B-B2C0-1E3ED14C3691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6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02F2DCA-5879-4AF6-AFDB-4C86DB093A19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60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C87B6BFE-B0E2-4B31-BA4C-985DAAB06A66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14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755E9A8-57E3-4078-B1A9-C4082E793DF3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7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F045830-17CC-41BD-8A4C-C83D16DB630A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429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2E8B437-654A-4FDE-BF01-7112B90C7D4D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336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D9DA248-1E9C-4815-926B-9D6A73B45A9E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4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181A856-F33B-46C1-BCF3-569FEEE060B5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2020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80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5338" y="742950"/>
            <a:ext cx="5207000" cy="2930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27EC543-AD87-4AB6-8397-0799A4B231FF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2013 Dstl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17E7A9-C002-46B0-BBD0-3D60A5B046C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5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463F9212-E677-4AE6-8F9C-C52E133C5C02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4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194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FAFFA09-A613-4075-8D6A-0A6E6A1CE8E7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2020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8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EFAA906-CDB5-4DE3-998C-BCBA33F7CA74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38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BEF3D9C-F5CD-4160-9B44-EF9743ECFBB9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2020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9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127F7DDB-0E16-4DD9-B67F-E95C988A048D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2020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57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A03A220-4B3A-4CF5-B588-2C7F321A6773}" type="datetime1">
              <a:rPr lang="en-GB" smtClean="0"/>
              <a:t>01/07/2025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Crown copyright 2025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03C9E-463D-47B2-8BF7-CCC2C082E4A8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0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emf"/><Relationship Id="rId7" Type="http://schemas.openxmlformats.org/officeDocument/2006/relationships/image" Target="../media/image6.png"/><Relationship Id="rId2" Type="http://schemas.openxmlformats.org/officeDocument/2006/relationships/hyperlink" Target="https://www.linkedin.com/company/dstl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dstlmod" TargetMode="External"/><Relationship Id="rId5" Type="http://schemas.openxmlformats.org/officeDocument/2006/relationships/image" Target="../media/image5.emf"/><Relationship Id="rId4" Type="http://schemas.openxmlformats.org/officeDocument/2006/relationships/hyperlink" Target="https://www.gov.uk/government/organisations/defence-science-and-technology-laboratory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159990" y="2715394"/>
            <a:ext cx="8240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-3967" y="2931790"/>
            <a:ext cx="9144000" cy="6823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80000" tIns="42639" rIns="180000" bIns="42639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1400" spc="38" baseline="0" dirty="0">
                <a:solidFill>
                  <a:schemeClr val="tx1"/>
                </a:solidFill>
              </a:defRPr>
            </a:lvl1pPr>
          </a:lstStyle>
          <a:p>
            <a:pPr marL="171450" lvl="0" indent="-171450" algn="ctr" defTabSz="638957" fontAlgn="base">
              <a:lnSpc>
                <a:spcPct val="120000"/>
              </a:lnSpc>
              <a:spcBef>
                <a:spcPts val="225"/>
              </a:spcBef>
              <a:spcAft>
                <a:spcPct val="0"/>
              </a:spcAft>
              <a:buClr>
                <a:srgbClr val="C00000"/>
              </a:buClr>
            </a:pPr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3" descr="The Ministry of Defence logo." title="The Ministry of Defence logo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51520" y="4297483"/>
            <a:ext cx="720080" cy="5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8460433" y="4299942"/>
            <a:ext cx="372881" cy="0"/>
          </a:xfrm>
          <a:prstGeom prst="line">
            <a:avLst/>
          </a:prstGeom>
          <a:ln w="12700">
            <a:solidFill>
              <a:srgbClr val="CE2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 bwMode="black">
          <a:xfrm>
            <a:off x="-56611" y="1626504"/>
            <a:ext cx="9144000" cy="916512"/>
          </a:xfrm>
        </p:spPr>
        <p:txBody>
          <a:bodyPr tIns="43200" rIns="360000" bIns="43200" anchor="b" anchorCtr="0"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6804248" y="51542"/>
            <a:ext cx="2268000" cy="648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20228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10154" y="4895733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2"/>
          </p:nvPr>
        </p:nvSpPr>
        <p:spPr>
          <a:xfrm>
            <a:off x="6300192" y="4313337"/>
            <a:ext cx="2671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D7A0B4A-AFA0-4AD3-859C-8E3DD18A64D6}" type="datetime1">
              <a:rPr lang="en-GB" smtClean="0"/>
              <a:t>01/07/2025</a:t>
            </a:fld>
            <a:r>
              <a:rPr lang="en-GB"/>
              <a:t>  </a:t>
            </a:r>
            <a:r>
              <a:rPr lang="en-GB" dirty="0">
                <a:solidFill>
                  <a:srgbClr val="CE2256"/>
                </a:solidFill>
              </a:rPr>
              <a:t>/  </a:t>
            </a:r>
            <a:r>
              <a:rPr lang="en-GB" dirty="0"/>
              <a:t>© Crown copyright  2025 Dstl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8336"/>
            <a:ext cx="1152128" cy="8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42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734400" y="1131590"/>
            <a:ext cx="7675200" cy="32434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6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6804248" y="51542"/>
            <a:ext cx="2268000" cy="648000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20228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TextBox 31"/>
          <p:cNvSpPr txBox="1"/>
          <p:nvPr userDrawn="1"/>
        </p:nvSpPr>
        <p:spPr>
          <a:xfrm>
            <a:off x="3556647" y="2865521"/>
            <a:ext cx="2030707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38957" rtl="0" eaLnBrk="1" fontAlgn="base" latinLnBrk="0" hangingPunct="1">
              <a:lnSpc>
                <a:spcPts val="2138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</a:rPr>
              <a:t>Discover more</a:t>
            </a:r>
            <a:endParaRPr lang="en-GB" sz="900" dirty="0">
              <a:solidFill>
                <a:schemeClr val="tx1"/>
              </a:solidFill>
            </a:endParaRPr>
          </a:p>
        </p:txBody>
      </p:sp>
      <p:grpSp>
        <p:nvGrpSpPr>
          <p:cNvPr id="33" name="Group 32" descr="LinkedIn logo linking to DSTL's LinkedIn page" title="LinkedIn logo"/>
          <p:cNvGrpSpPr/>
          <p:nvPr userDrawn="1"/>
        </p:nvGrpSpPr>
        <p:grpSpPr>
          <a:xfrm>
            <a:off x="4444883" y="3253955"/>
            <a:ext cx="250346" cy="250346"/>
            <a:chOff x="3770679" y="3312422"/>
            <a:chExt cx="339448" cy="339448"/>
          </a:xfrm>
        </p:grpSpPr>
        <p:sp>
          <p:nvSpPr>
            <p:cNvPr id="34" name="Oval 33">
              <a:hlinkClick r:id="rId2"/>
            </p:cNvPr>
            <p:cNvSpPr/>
            <p:nvPr userDrawn="1"/>
          </p:nvSpPr>
          <p:spPr bwMode="black">
            <a:xfrm>
              <a:off x="3770679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9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Picture 41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9656" y="3401599"/>
              <a:ext cx="135334" cy="140973"/>
            </a:xfrm>
            <a:prstGeom prst="rect">
              <a:avLst/>
            </a:prstGeom>
          </p:spPr>
        </p:pic>
      </p:grpSp>
      <p:grpSp>
        <p:nvGrpSpPr>
          <p:cNvPr id="43" name="Group 42" descr="Gov.UK logo linking to DSTL's Gov.UK page" title="Gov.UK logo"/>
          <p:cNvGrpSpPr/>
          <p:nvPr userDrawn="1"/>
        </p:nvGrpSpPr>
        <p:grpSpPr>
          <a:xfrm>
            <a:off x="4819062" y="3253955"/>
            <a:ext cx="250346" cy="250346"/>
            <a:chOff x="5039123" y="3312422"/>
            <a:chExt cx="339448" cy="339448"/>
          </a:xfrm>
        </p:grpSpPr>
        <p:sp>
          <p:nvSpPr>
            <p:cNvPr id="44" name="Oval 43">
              <a:hlinkClick r:id="rId4"/>
            </p:cNvPr>
            <p:cNvSpPr/>
            <p:nvPr userDrawn="1"/>
          </p:nvSpPr>
          <p:spPr bwMode="black">
            <a:xfrm>
              <a:off x="5039123" y="3312422"/>
              <a:ext cx="339448" cy="339448"/>
            </a:xfrm>
            <a:prstGeom prst="ellipse">
              <a:avLst/>
            </a:prstGeom>
            <a:solidFill>
              <a:srgbClr val="000000">
                <a:alpha val="10196"/>
              </a:srgbClr>
            </a:solidFill>
            <a:ln w="127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519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7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5" name="Picture 44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8452" y="3417109"/>
              <a:ext cx="180789" cy="142797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6"/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385" y="3245744"/>
            <a:ext cx="278828" cy="2799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9662"/>
            <a:ext cx="1152128" cy="87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3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21710" y="4375018"/>
            <a:ext cx="2057400" cy="211757"/>
          </a:xfrm>
        </p:spPr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61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1" y="1131591"/>
            <a:ext cx="3867151" cy="32393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50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31591"/>
            <a:ext cx="8630716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9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36" y="1131590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52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2236" y="1131589"/>
            <a:ext cx="4140000" cy="324000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1"/>
          </p:nvPr>
        </p:nvSpPr>
        <p:spPr>
          <a:xfrm>
            <a:off x="251520" y="1131589"/>
            <a:ext cx="4140000" cy="32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899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66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58655"/>
            <a:ext cx="9144000" cy="4384843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  <a:lvl2pPr marL="319789" indent="0">
              <a:buNone/>
              <a:defRPr sz="1950"/>
            </a:lvl2pPr>
            <a:lvl3pPr marL="639579" indent="0">
              <a:buNone/>
              <a:defRPr sz="1650"/>
            </a:lvl3pPr>
            <a:lvl4pPr marL="959368" indent="0">
              <a:buNone/>
              <a:defRPr sz="1425"/>
            </a:lvl4pPr>
            <a:lvl5pPr marL="1279157" indent="0">
              <a:buNone/>
              <a:defRPr sz="1425"/>
            </a:lvl5pPr>
            <a:lvl6pPr marL="1598946" indent="0">
              <a:buNone/>
              <a:defRPr sz="1425"/>
            </a:lvl6pPr>
            <a:lvl7pPr marL="1918734" indent="0">
              <a:buNone/>
              <a:defRPr sz="1425"/>
            </a:lvl7pPr>
            <a:lvl8pPr marL="2238524" indent="0">
              <a:buNone/>
              <a:defRPr sz="1425"/>
            </a:lvl8pPr>
            <a:lvl9pPr marL="2558314" indent="0">
              <a:buNone/>
              <a:defRPr sz="1425"/>
            </a:lvl9pPr>
          </a:lstStyle>
          <a:p>
            <a:pPr lvl="0"/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51177" y="4396588"/>
            <a:ext cx="3384551" cy="193899"/>
          </a:xfrm>
        </p:spPr>
        <p:txBody>
          <a:bodyPr lIns="0" tIns="0" rIns="0" bIns="0" anchor="b" anchorCtr="0">
            <a:spAutoFit/>
          </a:bodyPr>
          <a:lstStyle>
            <a:lvl1pPr marL="162000" indent="-16200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Enter picture caption here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96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1"/>
          </p:nvPr>
        </p:nvSpPr>
        <p:spPr>
          <a:xfrm>
            <a:off x="251520" y="1117160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4573523" y="1117160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573523" y="2740208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251520" y="2740208"/>
            <a:ext cx="4320480" cy="16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5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70015"/>
            <a:ext cx="7886700" cy="285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278" tIns="42639" rIns="85278" bIns="426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 descr="Text Box containing the classification of the presentation" title="Classification"/>
          <p:cNvSpPr>
            <a:spLocks noGrp="1"/>
          </p:cNvSpPr>
          <p:nvPr>
            <p:ph type="ftr" sz="quarter" idx="3"/>
          </p:nvPr>
        </p:nvSpPr>
        <p:spPr>
          <a:xfrm>
            <a:off x="1403649" y="4601371"/>
            <a:ext cx="7478588" cy="274637"/>
          </a:xfrm>
          <a:prstGeom prst="rect">
            <a:avLst/>
          </a:prstGeom>
        </p:spPr>
        <p:txBody>
          <a:bodyPr vert="horz" wrap="square" lIns="91440" tIns="45720" rIns="36000" bIns="45720" rtlCol="0" anchor="ctr">
            <a:normAutofit/>
          </a:bodyPr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0" y="-672"/>
            <a:ext cx="9144000" cy="755175"/>
          </a:xfrm>
          <a:prstGeom prst="rect">
            <a:avLst/>
          </a:prstGeom>
          <a:solidFill>
            <a:srgbClr val="1302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>
            <a:normAutofit/>
          </a:bodyPr>
          <a:lstStyle/>
          <a:p>
            <a:pPr algn="ctr"/>
            <a:endParaRPr lang="en-GB" sz="1275"/>
          </a:p>
        </p:txBody>
      </p:sp>
      <p:sp>
        <p:nvSpPr>
          <p:cNvPr id="4" name="Title Placeholder 3"/>
          <p:cNvSpPr>
            <a:spLocks noGrp="1"/>
          </p:cNvSpPr>
          <p:nvPr userDrawn="1">
            <p:ph type="title"/>
          </p:nvPr>
        </p:nvSpPr>
        <p:spPr bwMode="black">
          <a:xfrm>
            <a:off x="36256" y="50535"/>
            <a:ext cx="6840000" cy="649007"/>
          </a:xfrm>
          <a:prstGeom prst="rect">
            <a:avLst/>
          </a:prstGeom>
          <a:ln>
            <a:noFill/>
          </a:ln>
        </p:spPr>
        <p:txBody>
          <a:bodyPr vert="horz" lIns="36000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21710" y="4375018"/>
            <a:ext cx="2057400" cy="2117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E06E-8463-49C0-8B6A-3B9E03BCC4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28" y="169028"/>
            <a:ext cx="1619672" cy="4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699" r:id="rId3"/>
    <p:sldLayoutId id="2147483701" r:id="rId4"/>
    <p:sldLayoutId id="2147483706" r:id="rId5"/>
    <p:sldLayoutId id="2147483703" r:id="rId6"/>
    <p:sldLayoutId id="2147483710" r:id="rId7"/>
    <p:sldLayoutId id="2147483720" r:id="rId8"/>
    <p:sldLayoutId id="2147483719" r:id="rId9"/>
    <p:sldLayoutId id="2147483715" r:id="rId10"/>
    <p:sldLayoutId id="2147483716" r:id="rId11"/>
    <p:sldLayoutId id="2147483717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GB" sz="20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en-US" sz="20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4386" indent="-214313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–"/>
        <a:defRPr lang="en-US" sz="14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10000"/>
        <a:buFont typeface="Arial" panose="020B0604020202020204" pitchFamily="34" charset="0"/>
        <a:buChar char="»"/>
        <a:defRPr lang="en-GB"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rchives.gov.uk/doc/open-government-licenc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effectLst/>
                <a:latin typeface="+mj-lt"/>
                <a:ea typeface="Times New Roman" panose="02020603050405020304" pitchFamily="18" charset="0"/>
              </a:rPr>
              <a:t>The design of the Generic Low Operational Wargame system (GLOW)</a:t>
            </a:r>
            <a:endParaRPr lang="en-GB" sz="2000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+mj-lt"/>
                <a:ea typeface="Times New Roman" panose="02020603050405020304" pitchFamily="18" charset="0"/>
              </a:rPr>
              <a:t>Wargaming Operational Art</a:t>
            </a:r>
            <a:endParaRPr lang="en-GB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6DA1CE99-3C9F-4224-B3C3-D7FBE62C06BB}" type="datetime1">
              <a:rPr lang="en-GB" smtClean="0"/>
              <a:t>01/07/2025</a:t>
            </a:fld>
            <a:r>
              <a:rPr lang="en-GB"/>
              <a:t>  </a:t>
            </a:r>
            <a:r>
              <a:rPr lang="en-GB" dirty="0">
                <a:solidFill>
                  <a:srgbClr val="CE2256"/>
                </a:solidFill>
              </a:rPr>
              <a:t>/  </a:t>
            </a:r>
            <a:r>
              <a:rPr lang="en-GB" dirty="0"/>
              <a:t>© Crown copyright  2025  Dstl</a:t>
            </a:r>
          </a:p>
        </p:txBody>
      </p:sp>
    </p:spTree>
    <p:extLst>
      <p:ext uri="{BB962C8B-B14F-4D97-AF65-F5344CB8AC3E}">
        <p14:creationId xmlns:p14="http://schemas.microsoft.com/office/powerpoint/2010/main" val="252900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F5745-84C3-2856-8B23-0027CA607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3" y="1707654"/>
            <a:ext cx="4589594" cy="2336749"/>
          </a:xfrm>
        </p:spPr>
        <p:txBody>
          <a:bodyPr>
            <a:normAutofit/>
          </a:bodyPr>
          <a:lstStyle/>
          <a:p>
            <a:r>
              <a:rPr lang="en-GB" dirty="0"/>
              <a:t>Strikes versus enablers based on data from computer modelling</a:t>
            </a:r>
          </a:p>
          <a:p>
            <a:endParaRPr lang="en-GB" dirty="0"/>
          </a:p>
          <a:p>
            <a:r>
              <a:rPr lang="en-GB" dirty="0"/>
              <a:t>Strikes versus formation strength is derived from Soviet combat model (Calculating Combat Outcomes, CW Blandy)</a:t>
            </a:r>
          </a:p>
          <a:p>
            <a:endParaRPr lang="en-GB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553CE6-3F3B-90F0-67E1-F060D318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Strike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9BC03-6352-0BA8-5DCA-EC25821D4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EC1D-D63C-9A5E-4CD4-93E5CDA147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435D89F-84D1-8253-DFD8-500C9F9C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493" y="915123"/>
            <a:ext cx="4115987" cy="249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BA7D22-12D4-7FFA-E7FA-AEAC16BC0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271" y="2499742"/>
            <a:ext cx="4336877" cy="14330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A6B669-FCE6-706A-6627-6A94AF0F9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10607"/>
            <a:ext cx="4485897" cy="74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CE846-206E-6445-40BE-7A7769D94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779662"/>
            <a:ext cx="3867151" cy="1944216"/>
          </a:xfrm>
        </p:spPr>
        <p:txBody>
          <a:bodyPr>
            <a:noAutofit/>
          </a:bodyPr>
          <a:lstStyle/>
          <a:p>
            <a:r>
              <a:rPr lang="en-GB" dirty="0"/>
              <a:t>Soviet model for artillery norms against platoon-sized positions</a:t>
            </a:r>
          </a:p>
          <a:p>
            <a:endParaRPr lang="en-GB" dirty="0"/>
          </a:p>
          <a:p>
            <a:r>
              <a:rPr lang="en-GB" dirty="0"/>
              <a:t>Exponential damage curves accumulate over the turn from multiple 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12C162-7E7F-74D9-8417-444D9AD3B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Strike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0A8DC-4170-A268-C0F4-2958CAE561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D9977-7E1B-6D18-3A7E-B4CA825705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72C051-6AAC-3FAB-0F33-1F5FE4EA23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8672" y="815426"/>
            <a:ext cx="4086652" cy="3785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353FC5-0DC1-DDA4-CCA4-C7CB414C5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568" y="1622749"/>
            <a:ext cx="3801376" cy="23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6BE083-2376-FC62-68D1-1707AF7EF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455626"/>
            <a:ext cx="3867151" cy="2232247"/>
          </a:xfrm>
        </p:spPr>
        <p:txBody>
          <a:bodyPr>
            <a:normAutofit/>
          </a:bodyPr>
          <a:lstStyle/>
          <a:p>
            <a:r>
              <a:rPr lang="en-GB" dirty="0"/>
              <a:t>Combat system based on Helmbold battle parameters, logistic regression of CBD90 dataset</a:t>
            </a:r>
          </a:p>
          <a:p>
            <a:endParaRPr lang="en-GB" dirty="0"/>
          </a:p>
          <a:p>
            <a:r>
              <a:rPr lang="en-GB" dirty="0"/>
              <a:t>Combat modifiers from additional historical analysis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4E358D-7B4B-4B79-93FC-F4234204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Battle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0603-9E1B-0C7B-290D-2CA0F0DA6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4BB2E-8B2D-DDAE-FF79-9A40709A2C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F2701-4BC8-9944-058B-2DC5C28E7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670" y="952054"/>
            <a:ext cx="4800810" cy="34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DAF11-2A1D-6436-4133-7991E8E498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1383618"/>
            <a:ext cx="3867151" cy="2376263"/>
          </a:xfrm>
        </p:spPr>
        <p:txBody>
          <a:bodyPr>
            <a:normAutofit/>
          </a:bodyPr>
          <a:lstStyle/>
          <a:p>
            <a:r>
              <a:rPr lang="en-GB" dirty="0"/>
              <a:t>The termination problem in combat modelling: no-one knows when people stop fighting</a:t>
            </a:r>
          </a:p>
          <a:p>
            <a:endParaRPr lang="en-GB" dirty="0"/>
          </a:p>
          <a:p>
            <a:r>
              <a:rPr lang="en-GB" dirty="0"/>
              <a:t>Card system for independent bids of dynamic breakpoints</a:t>
            </a:r>
          </a:p>
          <a:p>
            <a:endParaRPr lang="en-GB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821A7F-7217-2B87-C77D-864DF0CCE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Battle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8AF5B-6793-BD9C-4BF2-563121D53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0E181-9289-3E68-5790-EBEFD8D9A3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26CAA-3BA6-F41B-E9F9-AE8E55BE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12" y="405600"/>
            <a:ext cx="2687474" cy="3763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AFBF0-C5F9-7F53-220F-4226F850C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392" y="803313"/>
            <a:ext cx="2684722" cy="37637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B11F51-F481-74E3-B3B9-BEEFEEB36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431" y="3251318"/>
            <a:ext cx="1912550" cy="1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8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DEAB43-3176-F2AF-E0ED-6B8506A4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17BF9-A5CD-8BC1-37CD-708327829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9CBD-32A2-34D0-9784-0456C81D68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D250D-EDF9-89C2-F1EB-1C3BDB45AF92}"/>
              </a:ext>
            </a:extLst>
          </p:cNvPr>
          <p:cNvSpPr txBox="1"/>
          <p:nvPr/>
        </p:nvSpPr>
        <p:spPr>
          <a:xfrm>
            <a:off x="0" y="4928056"/>
            <a:ext cx="188992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sz="8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Graham H. </a:t>
            </a:r>
            <a:r>
              <a:rPr lang="en-GB" sz="800" b="0" i="0" dirty="0" err="1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Turbiville</a:t>
            </a:r>
            <a:r>
              <a:rPr lang="en-GB" sz="800" dirty="0"/>
              <a:t>,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64202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7AFF4-FDBF-79D5-4D47-EFE6DE33F0AF}"/>
              </a:ext>
            </a:extLst>
          </p:cNvPr>
          <p:cNvSpPr/>
          <p:nvPr/>
        </p:nvSpPr>
        <p:spPr>
          <a:xfrm>
            <a:off x="157477" y="4009669"/>
            <a:ext cx="31134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The contents include material subject to © Crown copyright (2025), Dstl.</a:t>
            </a:r>
          </a:p>
          <a:p>
            <a:endParaRPr lang="en-GB" sz="600" dirty="0"/>
          </a:p>
          <a:p>
            <a:endParaRPr lang="en-GB" sz="100" dirty="0"/>
          </a:p>
          <a:p>
            <a:r>
              <a:rPr lang="en-GB" sz="600" dirty="0"/>
              <a:t>This information is licensed under the Open Government Licence v3.0. To view this licence, visit </a:t>
            </a:r>
            <a:r>
              <a:rPr lang="en-GB" sz="600" dirty="0">
                <a:hlinkClick r:id="rId3"/>
              </a:rPr>
              <a:t>https://www.nationalarchives.gov.uk/doc/open-government-licence/</a:t>
            </a:r>
            <a:endParaRPr lang="en-GB" sz="600" dirty="0"/>
          </a:p>
          <a:p>
            <a:endParaRPr lang="en-GB" sz="600" dirty="0"/>
          </a:p>
          <a:p>
            <a:r>
              <a:rPr lang="en-GB" sz="600" dirty="0"/>
              <a:t>Where we have identified any third party copyright information you will need to obtain permission from the copyright holders concerned.</a:t>
            </a:r>
          </a:p>
          <a:p>
            <a:r>
              <a:rPr lang="en-GB" sz="600" dirty="0"/>
              <a:t>Any enquiries regarding this publication should be sent to: centralenquiries@dstl.gov.uk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E3A6D-E11F-B028-340A-D251EEF41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6" y="3734332"/>
            <a:ext cx="528938" cy="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Operational Level of Warfare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79512" y="915566"/>
            <a:ext cx="5040560" cy="3960442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Strategic level (Months to Years)</a:t>
            </a:r>
          </a:p>
          <a:p>
            <a:pPr lvl="1"/>
            <a:r>
              <a:rPr lang="en-GB" dirty="0"/>
              <a:t>Theatre lift and power projection</a:t>
            </a:r>
          </a:p>
          <a:p>
            <a:pPr lvl="1"/>
            <a:r>
              <a:rPr lang="en-GB" dirty="0"/>
              <a:t>State diplomacy and governmental policy</a:t>
            </a:r>
          </a:p>
          <a:p>
            <a:pPr lvl="1"/>
            <a:r>
              <a:rPr lang="en-GB" dirty="0"/>
              <a:t>R&amp;D and manpower</a:t>
            </a:r>
          </a:p>
          <a:p>
            <a:pPr lvl="1"/>
            <a:endParaRPr lang="en-GB" sz="2200" dirty="0"/>
          </a:p>
          <a:p>
            <a:r>
              <a:rPr lang="en-GB" sz="2200" dirty="0"/>
              <a:t>Operational level (Days to Months)</a:t>
            </a:r>
          </a:p>
          <a:p>
            <a:pPr lvl="1"/>
            <a:r>
              <a:rPr lang="en-GB" dirty="0"/>
              <a:t>Logistics and Sustainment</a:t>
            </a:r>
          </a:p>
          <a:p>
            <a:pPr lvl="1"/>
            <a:r>
              <a:rPr lang="en-GB" dirty="0"/>
              <a:t>Force structures and employment</a:t>
            </a:r>
          </a:p>
          <a:p>
            <a:pPr lvl="1"/>
            <a:r>
              <a:rPr lang="en-GB" dirty="0"/>
              <a:t>Joint planning and the wider context.</a:t>
            </a:r>
          </a:p>
          <a:p>
            <a:pPr lvl="1"/>
            <a:endParaRPr lang="en-GB" dirty="0"/>
          </a:p>
          <a:p>
            <a:r>
              <a:rPr lang="en-GB" sz="2200" dirty="0"/>
              <a:t>Tactical level (Hours to Days)</a:t>
            </a:r>
          </a:p>
          <a:p>
            <a:pPr lvl="1"/>
            <a:r>
              <a:rPr lang="en-GB" dirty="0"/>
              <a:t>Weapon and vehicle characteristics</a:t>
            </a:r>
          </a:p>
          <a:p>
            <a:pPr lvl="1"/>
            <a:r>
              <a:rPr lang="en-GB" dirty="0"/>
              <a:t>Command and control </a:t>
            </a:r>
          </a:p>
          <a:p>
            <a:pPr lvl="1"/>
            <a:r>
              <a:rPr lang="en-GB" dirty="0"/>
              <a:t>Courses of action and planning</a:t>
            </a:r>
          </a:p>
          <a:p>
            <a:pPr marL="320073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320073" lvl="1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943" y="1009115"/>
            <a:ext cx="3477301" cy="34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7479"/>
            <a:ext cx="5111290" cy="43044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Pre-2022 Land Wargaming Pyramid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218794" y="1779662"/>
            <a:ext cx="3672128" cy="203804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4386" indent="-2143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–"/>
              <a:defRPr lang="en-US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»"/>
              <a:defRPr lang="en-GB"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dirty="0"/>
              <a:t>Historical bias towards tactical wargaming</a:t>
            </a:r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r>
              <a:rPr lang="en-GB" dirty="0"/>
              <a:t>Internal research highlighted the need for an analytical, low operational game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9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02B75-E4A2-D30D-47DF-14BDD1C70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86" y="1414114"/>
            <a:ext cx="3430653" cy="2315271"/>
          </a:xfrm>
        </p:spPr>
        <p:txBody>
          <a:bodyPr>
            <a:normAutofit/>
          </a:bodyPr>
          <a:lstStyle/>
          <a:p>
            <a:r>
              <a:rPr lang="en-GB" dirty="0"/>
              <a:t>Many examples of commercial operational wargames</a:t>
            </a:r>
          </a:p>
          <a:p>
            <a:endParaRPr lang="en-GB" dirty="0"/>
          </a:p>
          <a:p>
            <a:r>
              <a:rPr lang="en-GB" dirty="0"/>
              <a:t>Few professional, analytical examples in this low operational space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EF7BF1-FEBD-B755-87FA-5A59ED3A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Existing Operational Wargames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B7005-1A56-AABF-4889-413F0139A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AEA9-F5FE-1EB3-CEE0-9909458047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BAA0DF-AB52-7B27-21D3-1970077D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06" y="2560857"/>
            <a:ext cx="4026556" cy="23152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35F36E-3874-488B-5444-181A067678F1}"/>
              </a:ext>
            </a:extLst>
          </p:cNvPr>
          <p:cNvSpPr txBox="1"/>
          <p:nvPr/>
        </p:nvSpPr>
        <p:spPr>
          <a:xfrm>
            <a:off x="47063" y="4586775"/>
            <a:ext cx="231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sz="800" dirty="0" err="1"/>
              <a:t>Wargamerx</a:t>
            </a:r>
            <a:r>
              <a:rPr lang="en-GB" sz="800" dirty="0"/>
              <a:t> - Own work, CC BY-SA 4.0</a:t>
            </a:r>
          </a:p>
          <a:p>
            <a:pPr>
              <a:buClr>
                <a:schemeClr val="accent1"/>
              </a:buClr>
              <a:buSzPct val="110000"/>
            </a:pPr>
            <a:r>
              <a:rPr lang="en-GB" sz="800" dirty="0" err="1"/>
              <a:t>Kurzon</a:t>
            </a:r>
            <a:r>
              <a:rPr lang="en-GB" sz="800" dirty="0"/>
              <a:t> - Own work, Public Domain</a:t>
            </a:r>
          </a:p>
          <a:p>
            <a:pPr>
              <a:buClr>
                <a:schemeClr val="accent1"/>
              </a:buClr>
              <a:buSzPct val="110000"/>
            </a:pPr>
            <a:r>
              <a:rPr lang="en-GB" sz="800" dirty="0" err="1"/>
              <a:t>MDMPwizard</a:t>
            </a:r>
            <a:r>
              <a:rPr lang="en-GB" sz="800" dirty="0"/>
              <a:t> - Own work, CC BY-SA 3.0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9A84E-482A-1BC1-834D-45F5639AD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02" y="1258246"/>
            <a:ext cx="3557134" cy="2294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2AC66C-808A-0FDF-2202-635A39ACA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9618" y="970359"/>
            <a:ext cx="3232092" cy="21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6368" y="1431052"/>
            <a:ext cx="5472608" cy="2590269"/>
          </a:xfrm>
        </p:spPr>
        <p:txBody>
          <a:bodyPr/>
          <a:lstStyle/>
          <a:p>
            <a:r>
              <a:rPr lang="en-GB" dirty="0"/>
              <a:t>“Hence his true aim is not so much to seek battle as to seek a strategic situation so advantageous that if it does not of itself produce the decision, its continuation by a battle is sure to achieve this. In other words, dislocation is the aim of strategy; its sequel may be either the enemy’s dissolution or his easier disruption in battle”</a:t>
            </a:r>
          </a:p>
          <a:p>
            <a:pPr lvl="1"/>
            <a:r>
              <a:rPr lang="en-GB" dirty="0"/>
              <a:t>Liddell Hart, Strategy (1954)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Philosophy: The Indirect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63527-1680-1520-AEE2-DA2A31A73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973031"/>
            <a:ext cx="2668181" cy="3522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FDAFEC-E2C4-3B09-2258-68B8938A531D}"/>
              </a:ext>
            </a:extLst>
          </p:cNvPr>
          <p:cNvSpPr txBox="1"/>
          <p:nvPr/>
        </p:nvSpPr>
        <p:spPr>
          <a:xfrm>
            <a:off x="48872" y="4867970"/>
            <a:ext cx="2319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sz="800" dirty="0"/>
              <a:t>Bassano Ltd - Public Domain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0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995686"/>
            <a:ext cx="3290778" cy="215048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2157" y="1270851"/>
            <a:ext cx="4494078" cy="335103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24 hours turns </a:t>
            </a:r>
          </a:p>
          <a:p>
            <a:endParaRPr lang="en-GB" dirty="0"/>
          </a:p>
          <a:p>
            <a:r>
              <a:rPr lang="en-GB" dirty="0"/>
              <a:t>10km hex scale</a:t>
            </a:r>
          </a:p>
          <a:p>
            <a:endParaRPr lang="en-GB" dirty="0"/>
          </a:p>
          <a:p>
            <a:r>
              <a:rPr lang="en-GB" dirty="0"/>
              <a:t>Primary Land manoeuvre units are Brigades and Regiments</a:t>
            </a:r>
          </a:p>
          <a:p>
            <a:endParaRPr lang="en-GB" dirty="0"/>
          </a:p>
          <a:p>
            <a:r>
              <a:rPr lang="en-GB" dirty="0"/>
              <a:t>Off-map representation of units and nodes allows for targeting of specific enablers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GLOW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E9C6B3-F6CD-A349-4DB2-73773702D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331" y="896696"/>
            <a:ext cx="5580112" cy="9018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8693A7-8D9C-77FC-7976-F4467BD86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2787774"/>
            <a:ext cx="360040" cy="360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DC34F0-54A0-A686-572D-110FF88BC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692" y="2161676"/>
            <a:ext cx="360040" cy="360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ECC81A-C692-CDC2-F184-193930D4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264" y="2664741"/>
            <a:ext cx="1367955" cy="13679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496C66-33DD-C436-4A58-EB74610A5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435" y="1187513"/>
            <a:ext cx="1016305" cy="14233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87D838-C7BB-95E5-3ADB-C1A2F9368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2500">
            <a:off x="7849546" y="1648576"/>
            <a:ext cx="960558" cy="13466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09D834-EC8E-DEE7-D1FD-B02B1CC1CB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6655" y="3257916"/>
            <a:ext cx="1774085" cy="13639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FB8A99-FF46-FC1B-0BA0-023F48D29A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7505" y="2174345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2055FB-4E2C-1577-D325-5350884A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Three Pillars of GLOW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43C2E-9D50-0988-4534-EEF1A0953A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9F0E-90C2-55B7-2C56-B0A3A63EB1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7FB96-7F20-0BAE-B877-42E9EE8B0D15}"/>
              </a:ext>
            </a:extLst>
          </p:cNvPr>
          <p:cNvSpPr/>
          <p:nvPr/>
        </p:nvSpPr>
        <p:spPr>
          <a:xfrm>
            <a:off x="1627995" y="2197300"/>
            <a:ext cx="1656184" cy="2245645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rapezium 14">
            <a:extLst>
              <a:ext uri="{FF2B5EF4-FFF2-40B4-BE49-F238E27FC236}">
                <a16:creationId xmlns:a16="http://schemas.microsoft.com/office/drawing/2014/main" id="{777F5263-4BCB-C0EA-F4F6-A0F43BE69CEF}"/>
              </a:ext>
            </a:extLst>
          </p:cNvPr>
          <p:cNvSpPr/>
          <p:nvPr/>
        </p:nvSpPr>
        <p:spPr>
          <a:xfrm>
            <a:off x="1627995" y="1294058"/>
            <a:ext cx="1656184" cy="800395"/>
          </a:xfrm>
          <a:prstGeom prst="trapezoid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3EC820-EF90-D12A-B799-FBF9F1EB922D}"/>
              </a:ext>
            </a:extLst>
          </p:cNvPr>
          <p:cNvSpPr/>
          <p:nvPr/>
        </p:nvSpPr>
        <p:spPr>
          <a:xfrm>
            <a:off x="1998886" y="1662405"/>
            <a:ext cx="914400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75B55D3-DA62-72AB-F710-97F78E7D20C7}"/>
              </a:ext>
            </a:extLst>
          </p:cNvPr>
          <p:cNvSpPr/>
          <p:nvPr/>
        </p:nvSpPr>
        <p:spPr>
          <a:xfrm>
            <a:off x="1700003" y="2640691"/>
            <a:ext cx="1512168" cy="17383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Operational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45D3E-0612-F67B-EBB8-C971117F5980}"/>
              </a:ext>
            </a:extLst>
          </p:cNvPr>
          <p:cNvSpPr txBox="1"/>
          <p:nvPr/>
        </p:nvSpPr>
        <p:spPr>
          <a:xfrm>
            <a:off x="1771301" y="1333536"/>
            <a:ext cx="13775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b="1" dirty="0"/>
              <a:t>LOGISTICS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8022F7-D298-D35A-B116-1F712A8B310E}"/>
              </a:ext>
            </a:extLst>
          </p:cNvPr>
          <p:cNvSpPr/>
          <p:nvPr/>
        </p:nvSpPr>
        <p:spPr>
          <a:xfrm>
            <a:off x="3709322" y="2198313"/>
            <a:ext cx="1656184" cy="2245645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apezium 17">
            <a:extLst>
              <a:ext uri="{FF2B5EF4-FFF2-40B4-BE49-F238E27FC236}">
                <a16:creationId xmlns:a16="http://schemas.microsoft.com/office/drawing/2014/main" id="{E06F7B42-066F-0CDA-2F7E-C812551AF360}"/>
              </a:ext>
            </a:extLst>
          </p:cNvPr>
          <p:cNvSpPr/>
          <p:nvPr/>
        </p:nvSpPr>
        <p:spPr>
          <a:xfrm>
            <a:off x="3709322" y="1295071"/>
            <a:ext cx="1656184" cy="800395"/>
          </a:xfrm>
          <a:prstGeom prst="trapezoid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FC3B77F-4D0E-ADC5-1D81-EABD82F77519}"/>
              </a:ext>
            </a:extLst>
          </p:cNvPr>
          <p:cNvSpPr/>
          <p:nvPr/>
        </p:nvSpPr>
        <p:spPr>
          <a:xfrm>
            <a:off x="4080213" y="1663418"/>
            <a:ext cx="914400" cy="914400"/>
          </a:xfrm>
          <a:prstGeom prst="ellipse">
            <a:avLst/>
          </a:prstGeom>
          <a:blipFill dpi="0" rotWithShape="1">
            <a:blip r:embed="rId4"/>
            <a:srcRect/>
            <a:stretch>
              <a:fillRect t="-1000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E7093D5-5716-2A97-67F3-3538FD65BCAB}"/>
              </a:ext>
            </a:extLst>
          </p:cNvPr>
          <p:cNvSpPr/>
          <p:nvPr/>
        </p:nvSpPr>
        <p:spPr>
          <a:xfrm>
            <a:off x="3781330" y="2641704"/>
            <a:ext cx="1512168" cy="17383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Modelling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690AF-DA6E-64B6-E356-1081A2C5F445}"/>
              </a:ext>
            </a:extLst>
          </p:cNvPr>
          <p:cNvSpPr txBox="1"/>
          <p:nvPr/>
        </p:nvSpPr>
        <p:spPr>
          <a:xfrm>
            <a:off x="3997353" y="1309475"/>
            <a:ext cx="10801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b="1" dirty="0"/>
              <a:t>STRIKE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B485C-D2DC-5356-3BF3-40D4E4DDF443}"/>
              </a:ext>
            </a:extLst>
          </p:cNvPr>
          <p:cNvSpPr/>
          <p:nvPr/>
        </p:nvSpPr>
        <p:spPr>
          <a:xfrm>
            <a:off x="5773789" y="2191877"/>
            <a:ext cx="1656184" cy="2245645"/>
          </a:xfrm>
          <a:prstGeom prst="rect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rapezium 22">
            <a:extLst>
              <a:ext uri="{FF2B5EF4-FFF2-40B4-BE49-F238E27FC236}">
                <a16:creationId xmlns:a16="http://schemas.microsoft.com/office/drawing/2014/main" id="{24CAF718-BD29-F70D-63A5-8073549B44C5}"/>
              </a:ext>
            </a:extLst>
          </p:cNvPr>
          <p:cNvSpPr/>
          <p:nvPr/>
        </p:nvSpPr>
        <p:spPr>
          <a:xfrm>
            <a:off x="5773789" y="1288635"/>
            <a:ext cx="1656184" cy="800395"/>
          </a:xfrm>
          <a:prstGeom prst="trapezoid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8C225D-2284-013E-932B-1A3245D0BB23}"/>
              </a:ext>
            </a:extLst>
          </p:cNvPr>
          <p:cNvSpPr/>
          <p:nvPr/>
        </p:nvSpPr>
        <p:spPr>
          <a:xfrm>
            <a:off x="6144680" y="1656982"/>
            <a:ext cx="914400" cy="914400"/>
          </a:xfrm>
          <a:prstGeom prst="ellipse">
            <a:avLst/>
          </a:prstGeom>
          <a:blipFill dpi="0" rotWithShape="1">
            <a:blip r:embed="rId5"/>
            <a:srcRect/>
            <a:stretch>
              <a:fillRect t="-19000"/>
            </a:stretch>
          </a:blip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FDD48E9-4ABD-B297-85E3-F042609CEC21}"/>
              </a:ext>
            </a:extLst>
          </p:cNvPr>
          <p:cNvSpPr/>
          <p:nvPr/>
        </p:nvSpPr>
        <p:spPr>
          <a:xfrm>
            <a:off x="5845797" y="2635268"/>
            <a:ext cx="1512168" cy="17383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Historical Analysis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0B289A-1280-D7DD-4CF1-A51DB6F571E4}"/>
              </a:ext>
            </a:extLst>
          </p:cNvPr>
          <p:cNvSpPr txBox="1"/>
          <p:nvPr/>
        </p:nvSpPr>
        <p:spPr>
          <a:xfrm>
            <a:off x="5991231" y="1323600"/>
            <a:ext cx="12212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en-GB" b="1" dirty="0"/>
              <a:t>BATTLE</a:t>
            </a:r>
          </a:p>
        </p:txBody>
      </p:sp>
    </p:spTree>
    <p:extLst>
      <p:ext uri="{BB962C8B-B14F-4D97-AF65-F5344CB8AC3E}">
        <p14:creationId xmlns:p14="http://schemas.microsoft.com/office/powerpoint/2010/main" val="113549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5997" y="997843"/>
            <a:ext cx="4010696" cy="3567755"/>
          </a:xfrm>
        </p:spPr>
        <p:txBody>
          <a:bodyPr>
            <a:normAutofit/>
          </a:bodyPr>
          <a:lstStyle/>
          <a:p>
            <a:r>
              <a:rPr lang="en-GB" dirty="0"/>
              <a:t>Explicit representation</a:t>
            </a:r>
          </a:p>
          <a:p>
            <a:endParaRPr lang="en-GB" dirty="0"/>
          </a:p>
          <a:p>
            <a:r>
              <a:rPr lang="en-GB" dirty="0"/>
              <a:t>Consumption rates derived from operational research</a:t>
            </a:r>
          </a:p>
          <a:p>
            <a:endParaRPr lang="en-GB" dirty="0"/>
          </a:p>
          <a:p>
            <a:r>
              <a:rPr lang="en-GB" dirty="0"/>
              <a:t>Raw tonnage delivered by truck round-trips</a:t>
            </a:r>
          </a:p>
          <a:p>
            <a:endParaRPr lang="en-GB" dirty="0"/>
          </a:p>
          <a:p>
            <a:r>
              <a:rPr lang="en-GB" dirty="0"/>
              <a:t>Dynamically adapting logistics network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Logistics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CF7D0-0919-C7ED-FE18-8F6798D9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476" y="997843"/>
            <a:ext cx="4197085" cy="31478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9D8D4-E6D7-9AF7-BED8-D4ADF5316B37}"/>
              </a:ext>
            </a:extLst>
          </p:cNvPr>
          <p:cNvSpPr txBox="1"/>
          <p:nvPr/>
        </p:nvSpPr>
        <p:spPr>
          <a:xfrm>
            <a:off x="36256" y="4892399"/>
            <a:ext cx="2319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sz="800" dirty="0"/>
              <a:t>Triplec85, CC BY-SA 4.0</a:t>
            </a:r>
          </a:p>
        </p:txBody>
      </p:sp>
    </p:spTree>
    <p:extLst>
      <p:ext uri="{BB962C8B-B14F-4D97-AF65-F5344CB8AC3E}">
        <p14:creationId xmlns:p14="http://schemas.microsoft.com/office/powerpoint/2010/main" val="12846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56" y="30228"/>
            <a:ext cx="6840000" cy="649007"/>
          </a:xfrm>
        </p:spPr>
        <p:txBody>
          <a:bodyPr>
            <a:normAutofit/>
          </a:bodyPr>
          <a:lstStyle/>
          <a:p>
            <a:r>
              <a:rPr lang="en-GB" sz="3000" dirty="0"/>
              <a:t>Logistics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5E06E-8463-49C0-8B6A-3B9E03BCC454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OFFICIAL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13676" y="1049744"/>
            <a:ext cx="28621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b="1" dirty="0"/>
              <a:t>Example Truck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/>
              <a:t>10 metric tons load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/>
              <a:t>1 hour load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/>
              <a:t>1 hour unload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/>
              <a:t>30km/hr on-road speed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dirty="0"/>
              <a:t>12 driver hours/day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131840" y="2787774"/>
            <a:ext cx="26632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31840" y="2139702"/>
            <a:ext cx="26632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31840" y="1491630"/>
            <a:ext cx="26632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75856" y="1169707"/>
            <a:ext cx="22322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dirty="0"/>
              <a:t>30km – 1 hour transit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5856" y="1821002"/>
            <a:ext cx="22322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dirty="0"/>
              <a:t>60km – 2 hour transit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5856" y="2485468"/>
            <a:ext cx="23762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r>
              <a:rPr lang="en-GB" dirty="0"/>
              <a:t>150km – 5 hour transit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81472" y="843558"/>
            <a:ext cx="3083016" cy="7386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Load + Unload = 2 hours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Round Trip = 2 hours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3 trips per day = </a:t>
            </a:r>
            <a:r>
              <a:rPr lang="en-GB" sz="1400" b="1" dirty="0"/>
              <a:t>30 tons / truck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81472" y="1644030"/>
            <a:ext cx="3083016" cy="738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Load + Unload = 2 hours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Round Trip = 4 hours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2 trips per day = </a:t>
            </a:r>
            <a:r>
              <a:rPr lang="en-GB" sz="1400" b="1" dirty="0"/>
              <a:t>20 tons / truck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81472" y="2459405"/>
            <a:ext cx="3083016" cy="73866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Load + Unload = 2 hours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Round Trip = 10 hours</a:t>
            </a:r>
          </a:p>
          <a:p>
            <a:pPr marL="285750" indent="-285750"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GB" sz="1400" dirty="0"/>
              <a:t>1 trips per day = </a:t>
            </a:r>
            <a:r>
              <a:rPr lang="en-GB" sz="1400" b="1" dirty="0"/>
              <a:t>10 tons / truck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307B1-B6C7-91EE-BC15-6BE2C04C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94" y="3374479"/>
            <a:ext cx="2693898" cy="1632134"/>
          </a:xfrm>
          <a:prstGeom prst="rect">
            <a:avLst/>
          </a:prstGeom>
        </p:spPr>
      </p:pic>
      <p:sp>
        <p:nvSpPr>
          <p:cNvPr id="8" name="Curved Down Arrow 19">
            <a:extLst>
              <a:ext uri="{FF2B5EF4-FFF2-40B4-BE49-F238E27FC236}">
                <a16:creationId xmlns:a16="http://schemas.microsoft.com/office/drawing/2014/main" id="{77EF893C-5C82-2F24-F6CD-3C52782DDADE}"/>
              </a:ext>
            </a:extLst>
          </p:cNvPr>
          <p:cNvSpPr/>
          <p:nvPr/>
        </p:nvSpPr>
        <p:spPr>
          <a:xfrm>
            <a:off x="1403649" y="3158151"/>
            <a:ext cx="2392493" cy="7910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Up Arrow 20">
            <a:extLst>
              <a:ext uri="{FF2B5EF4-FFF2-40B4-BE49-F238E27FC236}">
                <a16:creationId xmlns:a16="http://schemas.microsoft.com/office/drawing/2014/main" id="{45792154-A0CD-9A57-C15F-A6B0D35EBEE1}"/>
              </a:ext>
            </a:extLst>
          </p:cNvPr>
          <p:cNvSpPr/>
          <p:nvPr/>
        </p:nvSpPr>
        <p:spPr>
          <a:xfrm flipH="1">
            <a:off x="1315411" y="4169596"/>
            <a:ext cx="2392493" cy="7910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51606-DE24-557F-A3E1-EFD1F0B8A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1" y="3683951"/>
            <a:ext cx="703851" cy="703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55824-AFB7-1084-5429-4F013C456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8149" y="3683951"/>
            <a:ext cx="703851" cy="7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5707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aster PowerPoint Template">
      <a:dk1>
        <a:srgbClr val="000000"/>
      </a:dk1>
      <a:lt1>
        <a:sysClr val="window" lastClr="FFFFFF"/>
      </a:lt1>
      <a:dk2>
        <a:srgbClr val="14022E"/>
      </a:dk2>
      <a:lt2>
        <a:srgbClr val="FFFFFF"/>
      </a:lt2>
      <a:accent1>
        <a:srgbClr val="CD2456"/>
      </a:accent1>
      <a:accent2>
        <a:srgbClr val="36BCEE"/>
      </a:accent2>
      <a:accent3>
        <a:srgbClr val="7B67A8"/>
      </a:accent3>
      <a:accent4>
        <a:srgbClr val="2EB5B2"/>
      </a:accent4>
      <a:accent5>
        <a:srgbClr val="EF7835"/>
      </a:accent5>
      <a:accent6>
        <a:srgbClr val="FDDD3E"/>
      </a:accent6>
      <a:hlink>
        <a:srgbClr val="0092CF"/>
      </a:hlink>
      <a:folHlink>
        <a:srgbClr val="7379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Clr>
            <a:schemeClr val="accent1"/>
          </a:buClr>
          <a:buSzPct val="110000"/>
          <a:buFont typeface="Wingdings" panose="05000000000000000000" pitchFamily="2" charset="2"/>
          <a:buChar char="§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stl PowerPoint Template_1.4" id="{E5162BD4-78D4-42E5-8052-817B5131E102}" vid="{14B13844-AFA9-4864-BE36-FFE4695BF7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Props1.xml><?xml version="1.0" encoding="utf-8"?>
<ds:datastoreItem xmlns:ds="http://schemas.openxmlformats.org/officeDocument/2006/customXml" ds:itemID="{585339F1-DE9E-4453-921E-2DAD22260392}"/>
</file>

<file path=customXml/itemProps2.xml><?xml version="1.0" encoding="utf-8"?>
<ds:datastoreItem xmlns:ds="http://schemas.openxmlformats.org/officeDocument/2006/customXml" ds:itemID="{AE83CA29-96D0-4AC3-BFF0-B21756DE069E}"/>
</file>

<file path=customXml/itemProps3.xml><?xml version="1.0" encoding="utf-8"?>
<ds:datastoreItem xmlns:ds="http://schemas.openxmlformats.org/officeDocument/2006/customXml" ds:itemID="{7D8149CA-0FFB-4BF6-92A6-D5953D1C140C}"/>
</file>

<file path=docProps/app.xml><?xml version="1.0" encoding="utf-8"?>
<Properties xmlns="http://schemas.openxmlformats.org/officeDocument/2006/extended-properties" xmlns:vt="http://schemas.openxmlformats.org/officeDocument/2006/docPropsVTypes">
  <Template>Dstl PowerPoint Template_1.4</Template>
  <TotalTime>0</TotalTime>
  <Words>772</Words>
  <Application>Microsoft Office PowerPoint</Application>
  <PresentationFormat>On-screen Show (16:9)</PresentationFormat>
  <Paragraphs>199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Custom Design</vt:lpstr>
      <vt:lpstr>Wargaming Operational Art</vt:lpstr>
      <vt:lpstr>Operational Level of Warfare</vt:lpstr>
      <vt:lpstr>Pre-2022 Land Wargaming Pyramid</vt:lpstr>
      <vt:lpstr>Existing Operational Wargames</vt:lpstr>
      <vt:lpstr>Philosophy: The Indirect Approach</vt:lpstr>
      <vt:lpstr>GLOW</vt:lpstr>
      <vt:lpstr>Three Pillars of GLOW</vt:lpstr>
      <vt:lpstr>Logistics</vt:lpstr>
      <vt:lpstr>Logistics</vt:lpstr>
      <vt:lpstr>Strike</vt:lpstr>
      <vt:lpstr>Strike</vt:lpstr>
      <vt:lpstr>Battle</vt:lpstr>
      <vt:lpstr>Battle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2025-07-01T10:38:57Z</dcterms:created>
  <dcterms:modified xsi:type="dcterms:W3CDTF">2025-07-01T10:39:23Z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0x010100ABBDAA9966015A40A7AE0B1B930734A5</vt:lpwstr>
  </property>
</Properties>
</file>